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7.xml" ContentType="application/vnd.openxmlformats-officedocument.presentationml.notes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 type="screen4x3"/>
  <p:notesSz cx="6858000" cy="9144000"/>
  <p:defaultTextStyle>
    <a:lvl1pPr marL="0" indent="0" algn="l" defTabSz="914400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1pPr>
    <a:lvl2pPr marL="457200" indent="457200" algn="l" defTabSz="914400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2pPr>
    <a:lvl3pPr marL="914400" indent="914400" algn="l" defTabSz="914400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3pPr>
    <a:lvl4pPr marL="1371600" indent="1371600" algn="l" defTabSz="914400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4pPr>
    <a:lvl5pPr marL="1828800" indent="1828800" algn="l" defTabSz="914400">
      <a:lnSpc>
        <a:spcPct val="100000"/>
      </a:lnSpc>
      <a:spcBef>
        <a:spcPts val="0"/>
      </a:spcBef>
      <a:spcAft>
        <a:spcPts val="0"/>
      </a:spcAft>
      <a:buNone/>
      <a:defRPr lang="zh-CN" sz="1800" b="0" i="0">
        <a:solidFill>
          <a:schemeClr val="dk1"/>
        </a:solidFill>
        <a:latin typeface="Arial"/>
        <a:ea typeface="宋体"/>
      </a:defRPr>
    </a:lvl5pPr>
    <a:lvl6pPr>
      <a:defRPr lang="zh-CN" sz="1800"/>
    </a:lvl6pPr>
    <a:lvl7pPr>
      <a:defRPr lang="zh-CN" sz="1800"/>
    </a:lvl7pPr>
    <a:lvl8pPr>
      <a:defRPr lang="zh-CN" sz="1800"/>
    </a:lvl8pPr>
    <a:lvl9pPr>
      <a:defRPr lang="zh-CN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06B4AE-6A2C-4AF7-4236-FAC644EEB2AE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6396435-40CE-39B9-DD38-AFF4BFE5263A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C3F1DB3-F37E-74C8-8437-24115381D2BB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9899374-AEC2-4FAF-9CB7-E694DCD5229B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2BDF3B-4134-7109-3B37-A2B3D7758533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466897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9487871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1684837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531F82B-8493-7AEA-8D75-7E0BCF581D1A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689525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34062262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5415749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015359-51DD-B805-3A59-C9F1F6313514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DB97791-7503-C483-2164-228F90AF52E8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496A46-A841-EDB9-EA08-2DA01CC4D4DC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7320A0-D6AC-8D00-5127-D25F61DEB933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4E1D405-BFCD-7AE4-C2F7-CEED5EEFC678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A31BAF0-5999-1823-AF38-8A268EE5E1CD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008E431-1AAC-A3AA-AE5F-391CF6630372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D00EB2-91FB-BEEF-BD4C-D9A6F23864AE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F8A5EA2-9F38-8C3D-C689-5F3EDCBB0893}" type="slidenum">
              <a:rPr/>
              <a:t/>
            </a:fld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27F89BC-DEA8-48B1-CCF8-7DF6B35819C4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1912F3-E26A-3D16-BE81-B650C9E7194D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2DD6ED3-43F8-5653-7622-F65D596A5A38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FA3AB8-0737-5DBB-9F62-CDE545B0F7E8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7E86046-0709-E0A5-6335-94A6A996C95E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8B6BA1F-1329-6E8B-6650-31D5078BDE0F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6229F1-8A01-62A0-61A3-52C94C1D6206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9F474F-29B3-5105-DE11-ABEDA6E0B5B9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>
            <a:lvl1pPr algn="ctr">
              <a:defRPr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799" cy="5851525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1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87623" y="1600201"/>
            <a:ext cx="3528391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932039" y="1600201"/>
            <a:ext cx="375475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7623" y="1535113"/>
            <a:ext cx="35283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87623" y="2174874"/>
            <a:ext cx="35283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860031" y="1535113"/>
            <a:ext cx="382676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860031" y="2174874"/>
            <a:ext cx="382676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87623" y="273049"/>
            <a:ext cx="266429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995935" y="273050"/>
            <a:ext cx="469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87623" y="1435101"/>
            <a:ext cx="2664295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87623" y="4800600"/>
            <a:ext cx="7488831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187623" y="612774"/>
            <a:ext cx="7488831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87623" y="5367337"/>
            <a:ext cx="748883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8E3F0E9-0FC2-4DDE-87CF-3BA6A04EA4CC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7623" y="1600201"/>
            <a:ext cx="7499175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6" name="Shape 1058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6343" y="6641"/>
                </a:moveTo>
                <a:lnTo>
                  <a:pt x="6343" y="6641"/>
                </a:lnTo>
                <a:cubicBezTo>
                  <a:pt x="7781" y="2374"/>
                  <a:pt x="8594" y="0"/>
                  <a:pt x="8594" y="0"/>
                </a:cubicBezTo>
                <a:lnTo>
                  <a:pt x="0" y="0"/>
                </a:lnTo>
                <a:lnTo>
                  <a:pt x="0" y="43200"/>
                </a:lnTo>
                <a:lnTo>
                  <a:pt x="43200" y="43200"/>
                </a:lnTo>
                <a:lnTo>
                  <a:pt x="43200" y="37760"/>
                </a:lnTo>
                <a:lnTo>
                  <a:pt x="43200" y="37760"/>
                </a:lnTo>
                <a:cubicBezTo>
                  <a:pt x="43200" y="37760"/>
                  <a:pt x="34824" y="39282"/>
                  <a:pt x="21228" y="41101"/>
                </a:cubicBezTo>
                <a:lnTo>
                  <a:pt x="21228" y="41101"/>
                </a:lnTo>
                <a:cubicBezTo>
                  <a:pt x="3446" y="43478"/>
                  <a:pt x="-5241" y="41016"/>
                  <a:pt x="6343" y="6641"/>
                </a:cubicBez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059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</p:spPr>
      </p:sp>
      <p:sp>
        <p:nvSpPr>
          <p:cNvPr id="48" name="Shape 1060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361" y="36777"/>
                </a:moveTo>
                <a:lnTo>
                  <a:pt x="22361" y="36777"/>
                </a:lnTo>
                <a:cubicBezTo>
                  <a:pt x="5219" y="39070"/>
                  <a:pt x="-2372" y="36412"/>
                  <a:pt x="7775" y="6299"/>
                </a:cubicBezTo>
                <a:lnTo>
                  <a:pt x="7775" y="6299"/>
                </a:lnTo>
                <a:cubicBezTo>
                  <a:pt x="9119" y="2311"/>
                  <a:pt x="9892" y="58"/>
                  <a:pt x="9911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3612"/>
                </a:lnTo>
                <a:lnTo>
                  <a:pt x="43200" y="33612"/>
                </a:lnTo>
                <a:cubicBezTo>
                  <a:pt x="43110" y="33630"/>
                  <a:pt x="35168" y="35065"/>
                  <a:pt x="22361" y="36777"/>
                </a:cubicBezTo>
                <a:close/>
              </a:path>
            </a:pathLst>
          </a:custGeom>
          <a:solidFill>
            <a:schemeClr val="accent1">
              <a:alpha val="9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061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276" y="37156"/>
                </a:moveTo>
                <a:lnTo>
                  <a:pt x="22276" y="37156"/>
                </a:lnTo>
                <a:cubicBezTo>
                  <a:pt x="5093" y="39454"/>
                  <a:pt x="-2596" y="36819"/>
                  <a:pt x="7680" y="6325"/>
                </a:cubicBezTo>
                <a:lnTo>
                  <a:pt x="7680" y="6325"/>
                </a:lnTo>
                <a:cubicBezTo>
                  <a:pt x="9010" y="2380"/>
                  <a:pt x="9781" y="117"/>
                  <a:pt x="9819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3980"/>
                </a:lnTo>
                <a:lnTo>
                  <a:pt x="43200" y="33980"/>
                </a:lnTo>
                <a:cubicBezTo>
                  <a:pt x="43020" y="34016"/>
                  <a:pt x="35046" y="35449"/>
                  <a:pt x="22276" y="37156"/>
                </a:cubicBezTo>
                <a:close/>
              </a:path>
            </a:pathLst>
          </a:custGeom>
          <a:solidFill>
            <a:schemeClr val="accent1">
              <a:alpha val="18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0" name="Shape 1062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192" y="37535"/>
                </a:moveTo>
                <a:lnTo>
                  <a:pt x="22192" y="37535"/>
                </a:lnTo>
                <a:cubicBezTo>
                  <a:pt x="4968" y="39839"/>
                  <a:pt x="-2820" y="37226"/>
                  <a:pt x="7585" y="6350"/>
                </a:cubicBezTo>
                <a:lnTo>
                  <a:pt x="7585" y="6350"/>
                </a:lnTo>
                <a:cubicBezTo>
                  <a:pt x="8900" y="2448"/>
                  <a:pt x="9670" y="176"/>
                  <a:pt x="9726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4348"/>
                </a:lnTo>
                <a:lnTo>
                  <a:pt x="43200" y="34348"/>
                </a:lnTo>
                <a:cubicBezTo>
                  <a:pt x="42885" y="34402"/>
                  <a:pt x="34924" y="35833"/>
                  <a:pt x="22192" y="37535"/>
                </a:cubicBezTo>
                <a:close/>
              </a:path>
            </a:pathLst>
          </a:custGeom>
          <a:solidFill>
            <a:schemeClr val="accent1">
              <a:alpha val="26998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063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107" y="37914"/>
                </a:moveTo>
                <a:lnTo>
                  <a:pt x="22107" y="37914"/>
                </a:lnTo>
                <a:cubicBezTo>
                  <a:pt x="4842" y="40223"/>
                  <a:pt x="-3044" y="37634"/>
                  <a:pt x="7490" y="6376"/>
                </a:cubicBezTo>
                <a:lnTo>
                  <a:pt x="7490" y="6376"/>
                </a:lnTo>
                <a:cubicBezTo>
                  <a:pt x="8790" y="2517"/>
                  <a:pt x="9559" y="235"/>
                  <a:pt x="9634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4717"/>
                </a:lnTo>
                <a:lnTo>
                  <a:pt x="43200" y="34717"/>
                </a:lnTo>
                <a:cubicBezTo>
                  <a:pt x="42795" y="34789"/>
                  <a:pt x="34802" y="36217"/>
                  <a:pt x="22107" y="37914"/>
                </a:cubicBezTo>
                <a:close/>
              </a:path>
            </a:pathLst>
          </a:custGeom>
          <a:solidFill>
            <a:schemeClr val="accent1">
              <a:alpha val="36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064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2022" y="38293"/>
                </a:moveTo>
                <a:lnTo>
                  <a:pt x="22022" y="38293"/>
                </a:lnTo>
                <a:cubicBezTo>
                  <a:pt x="4717" y="40608"/>
                  <a:pt x="-3267" y="38041"/>
                  <a:pt x="7394" y="6401"/>
                </a:cubicBezTo>
                <a:lnTo>
                  <a:pt x="7394" y="6401"/>
                </a:lnTo>
                <a:cubicBezTo>
                  <a:pt x="8680" y="2586"/>
                  <a:pt x="9448" y="293"/>
                  <a:pt x="9542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5085"/>
                </a:lnTo>
                <a:lnTo>
                  <a:pt x="43200" y="35085"/>
                </a:lnTo>
                <a:cubicBezTo>
                  <a:pt x="42705" y="35175"/>
                  <a:pt x="34680" y="36601"/>
                  <a:pt x="22022" y="38293"/>
                </a:cubicBezTo>
                <a:close/>
              </a:path>
            </a:pathLst>
          </a:custGeom>
          <a:solidFill>
            <a:schemeClr val="accent1">
              <a:alpha val="4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065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937" y="38673"/>
                </a:moveTo>
                <a:lnTo>
                  <a:pt x="21937" y="38673"/>
                </a:lnTo>
                <a:cubicBezTo>
                  <a:pt x="4591" y="40992"/>
                  <a:pt x="-3491" y="38448"/>
                  <a:pt x="7299" y="6427"/>
                </a:cubicBezTo>
                <a:lnTo>
                  <a:pt x="7299" y="6427"/>
                </a:lnTo>
                <a:cubicBezTo>
                  <a:pt x="8570" y="2655"/>
                  <a:pt x="9336" y="352"/>
                  <a:pt x="9449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5453"/>
                </a:lnTo>
                <a:lnTo>
                  <a:pt x="43200" y="35453"/>
                </a:lnTo>
                <a:cubicBezTo>
                  <a:pt x="42570" y="35561"/>
                  <a:pt x="34558" y="36985"/>
                  <a:pt x="21937" y="38673"/>
                </a:cubicBezTo>
                <a:close/>
              </a:path>
            </a:pathLst>
          </a:custGeom>
          <a:solidFill>
            <a:schemeClr val="accent1">
              <a:alpha val="55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4" name="Shape 1066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853" y="39052"/>
                </a:moveTo>
                <a:lnTo>
                  <a:pt x="21853" y="39052"/>
                </a:lnTo>
                <a:cubicBezTo>
                  <a:pt x="4466" y="41377"/>
                  <a:pt x="-3715" y="38855"/>
                  <a:pt x="7204" y="6453"/>
                </a:cubicBezTo>
                <a:lnTo>
                  <a:pt x="7204" y="6453"/>
                </a:lnTo>
                <a:cubicBezTo>
                  <a:pt x="8461" y="2724"/>
                  <a:pt x="9225" y="411"/>
                  <a:pt x="9357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5822"/>
                </a:lnTo>
                <a:lnTo>
                  <a:pt x="43200" y="35822"/>
                </a:lnTo>
                <a:cubicBezTo>
                  <a:pt x="42480" y="35948"/>
                  <a:pt x="34436" y="37369"/>
                  <a:pt x="21853" y="39052"/>
                </a:cubicBezTo>
                <a:close/>
              </a:path>
            </a:pathLst>
          </a:custGeom>
          <a:solidFill>
            <a:schemeClr val="accent1">
              <a:alpha val="63999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5" name="Shape 1067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768" y="39431"/>
                </a:moveTo>
                <a:lnTo>
                  <a:pt x="21768" y="39431"/>
                </a:lnTo>
                <a:cubicBezTo>
                  <a:pt x="4340" y="41761"/>
                  <a:pt x="-3939" y="39262"/>
                  <a:pt x="7109" y="6478"/>
                </a:cubicBezTo>
                <a:lnTo>
                  <a:pt x="7109" y="6478"/>
                </a:lnTo>
                <a:cubicBezTo>
                  <a:pt x="8351" y="2792"/>
                  <a:pt x="9114" y="470"/>
                  <a:pt x="9265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6190"/>
                </a:lnTo>
                <a:lnTo>
                  <a:pt x="43200" y="36190"/>
                </a:lnTo>
                <a:cubicBezTo>
                  <a:pt x="42390" y="36334"/>
                  <a:pt x="34314" y="37753"/>
                  <a:pt x="21768" y="39431"/>
                </a:cubicBezTo>
                <a:close/>
              </a:path>
            </a:pathLst>
          </a:custGeom>
          <a:solidFill>
            <a:schemeClr val="accent1">
              <a:alpha val="73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6" name="Shape 1068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683" y="39810"/>
                </a:moveTo>
                <a:lnTo>
                  <a:pt x="21683" y="39810"/>
                </a:lnTo>
                <a:cubicBezTo>
                  <a:pt x="4214" y="42146"/>
                  <a:pt x="-4163" y="39669"/>
                  <a:pt x="7014" y="6504"/>
                </a:cubicBezTo>
                <a:lnTo>
                  <a:pt x="7014" y="6504"/>
                </a:lnTo>
                <a:cubicBezTo>
                  <a:pt x="8241" y="2861"/>
                  <a:pt x="9003" y="528"/>
                  <a:pt x="9172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6558"/>
                </a:lnTo>
                <a:lnTo>
                  <a:pt x="43200" y="36558"/>
                </a:lnTo>
                <a:cubicBezTo>
                  <a:pt x="42300" y="36720"/>
                  <a:pt x="34192" y="38137"/>
                  <a:pt x="21683" y="39810"/>
                </a:cubicBezTo>
                <a:close/>
              </a:path>
            </a:pathLst>
          </a:custGeom>
          <a:solidFill>
            <a:schemeClr val="accent1">
              <a:alpha val="82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7" name="Shape 1069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99" y="40189"/>
                </a:moveTo>
                <a:lnTo>
                  <a:pt x="21599" y="40189"/>
                </a:lnTo>
                <a:cubicBezTo>
                  <a:pt x="4089" y="42530"/>
                  <a:pt x="-4386" y="40077"/>
                  <a:pt x="6918" y="6529"/>
                </a:cubicBezTo>
                <a:lnTo>
                  <a:pt x="6918" y="6529"/>
                </a:lnTo>
                <a:cubicBezTo>
                  <a:pt x="8131" y="2930"/>
                  <a:pt x="8892" y="587"/>
                  <a:pt x="9080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6926"/>
                </a:lnTo>
                <a:lnTo>
                  <a:pt x="43200" y="36926"/>
                </a:lnTo>
                <a:cubicBezTo>
                  <a:pt x="42165" y="37107"/>
                  <a:pt x="34070" y="38521"/>
                  <a:pt x="21599" y="40189"/>
                </a:cubicBezTo>
                <a:close/>
              </a:path>
            </a:pathLst>
          </a:custGeom>
          <a:solidFill>
            <a:schemeClr val="accent1">
              <a:alpha val="91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8" name="Shape 1070"/>
          <p:cNvSpPr>
            <a:spLocks noChangeArrowheads="1" noGrp="1"/>
          </p:cNvSpPr>
          <p:nvPr userDrawn="1"/>
        </p:nvSpPr>
        <p:spPr bwMode="auto"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43200" h="43200" fill="norm" stroke="0" extrusionOk="0">
                <a:moveTo>
                  <a:pt x="21514" y="40568"/>
                </a:moveTo>
                <a:lnTo>
                  <a:pt x="21514" y="40568"/>
                </a:lnTo>
                <a:cubicBezTo>
                  <a:pt x="3963" y="42915"/>
                  <a:pt x="-4610" y="40484"/>
                  <a:pt x="6823" y="6555"/>
                </a:cubicBezTo>
                <a:lnTo>
                  <a:pt x="6823" y="6555"/>
                </a:lnTo>
                <a:cubicBezTo>
                  <a:pt x="8022" y="2999"/>
                  <a:pt x="8781" y="646"/>
                  <a:pt x="8988" y="0"/>
                </a:cubicBezTo>
                <a:lnTo>
                  <a:pt x="8597" y="0"/>
                </a:lnTo>
                <a:lnTo>
                  <a:pt x="8597" y="0"/>
                </a:lnTo>
                <a:cubicBezTo>
                  <a:pt x="8597" y="0"/>
                  <a:pt x="7784" y="2374"/>
                  <a:pt x="6346" y="6641"/>
                </a:cubicBezTo>
                <a:lnTo>
                  <a:pt x="6346" y="6641"/>
                </a:lnTo>
                <a:cubicBezTo>
                  <a:pt x="-5238" y="41016"/>
                  <a:pt x="3448" y="43478"/>
                  <a:pt x="21229" y="41101"/>
                </a:cubicBezTo>
                <a:lnTo>
                  <a:pt x="21229" y="41101"/>
                </a:lnTo>
                <a:cubicBezTo>
                  <a:pt x="34825" y="39282"/>
                  <a:pt x="43200" y="37760"/>
                  <a:pt x="43200" y="37760"/>
                </a:cubicBezTo>
                <a:lnTo>
                  <a:pt x="43200" y="37295"/>
                </a:lnTo>
                <a:lnTo>
                  <a:pt x="43200" y="37295"/>
                </a:lnTo>
                <a:cubicBezTo>
                  <a:pt x="42075" y="37493"/>
                  <a:pt x="33948" y="38905"/>
                  <a:pt x="21514" y="40568"/>
                </a:cubicBezTo>
                <a:close/>
              </a:path>
            </a:pathLst>
          </a:custGeom>
          <a:solidFill>
            <a:schemeClr val="accent1"/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87623" y="274638"/>
            <a:ext cx="74991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948263" y="6356350"/>
            <a:ext cx="173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/>
              <a:t>	</a:t>
            </a:r>
            <a:fld id="{F8E3F0E9-0FC2-4DDE-87CF-3BA6A04EA4C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214263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EB4D43-F783-4E09-8208-6AA351DBC29B}" type="datetimeFigureOut">
              <a:rPr/>
              <a:t>22.10.2013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844279" y="6356350"/>
            <a:ext cx="26719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>
        <a:spcBef>
          <a:spcPts val="0"/>
        </a:spcBef>
        <a:buNone/>
        <a:defRPr sz="44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Shape 3074"/>
          <p:cNvSpPr>
            <a:spLocks noChangeShapeType="1" noGrp="1"/>
          </p:cNvSpPr>
          <p:nvPr>
            <p:ph type="ctrTitle" idx="0"/>
          </p:nvPr>
        </p:nvSpPr>
        <p:spPr bwMode="auto">
          <a:xfrm>
            <a:off x="805934" y="1315222"/>
            <a:ext cx="7772400" cy="1470025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sz="4800">
                <a:latin typeface="Times New Roman"/>
                <a:ea typeface="Times New Roman"/>
                <a:cs typeface="Times New Roman"/>
              </a:rPr>
              <a:t>Актуальные вопросы взаимодействия ККОКБ и МО Красноярского края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075" name="Shape 3075"/>
          <p:cNvSpPr>
            <a:spLocks noChangeShapeType="1"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  <a:p>
            <a:pPr>
              <a:defRPr/>
            </a:pPr>
            <a:endParaRPr lang="en-US" sz="1400" b="0" i="0" u="none" strike="noStrike" cap="none" spc="0">
              <a:solidFill>
                <a:schemeClr val="tx1">
                  <a:tint val="75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en-US" sz="1400" b="0" i="0" u="none" strike="noStrike" cap="none" spc="0">
              <a:solidFill>
                <a:schemeClr val="tx1">
                  <a:tint val="75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1400" b="0" i="0" u="none" strike="noStrike" cap="none" spc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Зав КПО(взр) Бурмистрова К.К.</a:t>
            </a:r>
            <a:endParaRPr lang="en-US" sz="1400" b="0" i="0" u="none" strike="noStrike" cap="none" spc="0">
              <a:solidFill>
                <a:schemeClr val="tx1">
                  <a:tint val="75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1400" b="0" i="0" u="none" strike="noStrike" cap="none" spc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10.10.2024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8829185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/>
              <a:t>Дефекты при записи на оперативное лечение:Большемуртинская РБ</a:t>
            </a:r>
            <a:endParaRPr sz="2400"/>
          </a:p>
        </p:txBody>
      </p:sp>
      <p:sp>
        <p:nvSpPr>
          <p:cNvPr id="97849172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91114786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50607" y="1643062"/>
            <a:ext cx="4762499" cy="3571875"/>
          </a:xfrm>
          <a:prstGeom prst="rect">
            <a:avLst/>
          </a:prstGeom>
        </p:spPr>
      </p:pic>
      <p:pic>
        <p:nvPicPr>
          <p:cNvPr id="56951817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120134" y="1600201"/>
            <a:ext cx="4762499" cy="3571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753129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2800"/>
              <a:t>Дивногорская РБ</a:t>
            </a:r>
            <a:endParaRPr sz="2800"/>
          </a:p>
        </p:txBody>
      </p:sp>
      <p:sp>
        <p:nvSpPr>
          <p:cNvPr id="1641575681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92816844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60405" y="1600201"/>
            <a:ext cx="3828040" cy="4648827"/>
          </a:xfrm>
          <a:prstGeom prst="rect">
            <a:avLst/>
          </a:prstGeom>
        </p:spPr>
      </p:pic>
      <p:pic>
        <p:nvPicPr>
          <p:cNvPr id="126591135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50945" y="1481932"/>
            <a:ext cx="3571875" cy="4762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573507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2800"/>
              <a:t>Ачинская МРБ (в системе СПГ запись по катаракте не ведется)</a:t>
            </a:r>
            <a:endParaRPr sz="2800"/>
          </a:p>
        </p:txBody>
      </p:sp>
      <p:sp>
        <p:nvSpPr>
          <p:cNvPr id="117751246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23220949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24150" y="1467364"/>
            <a:ext cx="4079160" cy="4610185"/>
          </a:xfrm>
          <a:prstGeom prst="rect">
            <a:avLst/>
          </a:prstGeom>
        </p:spPr>
      </p:pic>
      <p:pic>
        <p:nvPicPr>
          <p:cNvPr id="72540372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24299" y="1265538"/>
            <a:ext cx="4762499" cy="3571875"/>
          </a:xfrm>
          <a:prstGeom prst="rect">
            <a:avLst/>
          </a:prstGeom>
        </p:spPr>
      </p:pic>
      <p:pic>
        <p:nvPicPr>
          <p:cNvPr id="715377041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084594" y="3132094"/>
            <a:ext cx="4762499" cy="3571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5182699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/>
              <a:t>КМБ №2 (новообразование радужки)</a:t>
            </a:r>
            <a:endParaRPr/>
          </a:p>
        </p:txBody>
      </p:sp>
      <p:sp>
        <p:nvSpPr>
          <p:cNvPr id="213321400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17244017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87364" y="1533418"/>
            <a:ext cx="3542257" cy="4659526"/>
          </a:xfrm>
          <a:prstGeom prst="rect">
            <a:avLst/>
          </a:prstGeom>
        </p:spPr>
      </p:pic>
      <p:pic>
        <p:nvPicPr>
          <p:cNvPr id="103475175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394391" y="1600201"/>
            <a:ext cx="3877770" cy="45927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0369249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72394" y="5503949"/>
            <a:ext cx="1565058" cy="1354049"/>
          </a:xfrm>
          <a:prstGeom prst="rect">
            <a:avLst/>
          </a:prstGeom>
        </p:spPr>
      </p:pic>
      <p:sp>
        <p:nvSpPr>
          <p:cNvPr id="742306039" name="Заголовок 1"/>
          <p:cNvSpPr>
            <a:spLocks noGrp="1"/>
          </p:cNvSpPr>
          <p:nvPr>
            <p:ph type="title"/>
          </p:nvPr>
        </p:nvSpPr>
        <p:spPr bwMode="auto">
          <a:xfrm>
            <a:off x="611559" y="0"/>
            <a:ext cx="7899028" cy="714354"/>
          </a:xfrm>
        </p:spPr>
        <p:txBody>
          <a:bodyPr/>
          <a:lstStyle/>
          <a:p>
            <a:pPr algn="ctr">
              <a:defRPr/>
            </a:pPr>
            <a:r>
              <a:rPr lang="ru-RU"/>
              <a:t>Базальноклеточный рак (</a:t>
            </a:r>
            <a:r>
              <a:rPr lang="ru-RU"/>
              <a:t>базалиома</a:t>
            </a:r>
            <a:r>
              <a:rPr lang="ru-RU"/>
              <a:t>)</a:t>
            </a:r>
            <a:br>
              <a:rPr lang="ru-RU"/>
            </a:br>
            <a:endParaRPr lang="ru-RU"/>
          </a:p>
        </p:txBody>
      </p:sp>
      <p:sp>
        <p:nvSpPr>
          <p:cNvPr id="1362289218" name="Текст 2"/>
          <p:cNvSpPr>
            <a:spLocks noGrp="1"/>
          </p:cNvSpPr>
          <p:nvPr>
            <p:ph type="body" idx="1"/>
          </p:nvPr>
        </p:nvSpPr>
        <p:spPr bwMode="auto">
          <a:xfrm>
            <a:off x="4500561" y="571479"/>
            <a:ext cx="4010025" cy="6072229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Базалиома</a:t>
            </a: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 развивается относительно медленно. Иногда от момента появления первичной опухоли до ее обширного разрастания проходят годы.</a:t>
            </a:r>
            <a:endParaRPr/>
          </a:p>
          <a:p>
            <a:pPr>
              <a:buFont typeface="Arial"/>
              <a:buChar char="•"/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buFont typeface="Arial"/>
              <a:buChar char="•"/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Отличительным симптомом болезни является наличие плотного узелка или пятна размером 2-5 мм, который образуется на коже пациента. </a:t>
            </a:r>
            <a:endParaRPr/>
          </a:p>
          <a:p>
            <a:pPr>
              <a:buFont typeface="Arial"/>
              <a:buChar char="•"/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buFont typeface="Arial"/>
              <a:buChar char="•"/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На ранних этапах развития уплотнение практически не вызывает никакого дискомфорта у пациента. </a:t>
            </a:r>
            <a:endParaRPr/>
          </a:p>
          <a:p>
            <a:pPr>
              <a:buFont typeface="Arial"/>
              <a:buChar char="•"/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buFont typeface="Arial"/>
              <a:buChar char="•"/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Опухоль продолжает постепенно расти, окружая себя валиком из плотных маленьких узелков. Поверхность папулы может изъязвляться, образуя воронкообразный кратер, который потом покрывается корочками. С этого момента пациента нередко начинает беспокоить визуальный дефект в зоне опухоли, дискомфортные ощущения, боль во время прикосновений.</a:t>
            </a:r>
            <a:endParaRPr/>
          </a:p>
          <a:p>
            <a:pPr>
              <a:buFont typeface="Arial"/>
              <a:buChar char="•"/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buFont typeface="Arial"/>
              <a:buChar char="•"/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Обязательная гистология при оперативном лечении «Рецидивирующего </a:t>
            </a: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халазион</a:t>
            </a: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»!</a:t>
            </a:r>
            <a:endParaRPr/>
          </a:p>
          <a:p>
            <a:pPr marL="342900" indent="-342900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992421802" name="Picture 2" descr="C:\Users\kadanceva_a_s\Desktop\IMG_20240610_140829_423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1357297"/>
            <a:ext cx="4214841" cy="37862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2532299" name="Прямоугольник 8"/>
          <p:cNvSpPr/>
          <p:nvPr/>
        </p:nvSpPr>
        <p:spPr bwMode="auto">
          <a:xfrm>
            <a:off x="2071669" y="3143246"/>
            <a:ext cx="2643205" cy="5000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Objektiv Mk2"/>
              </a:rPr>
              <a:t>МО </a:t>
            </a:r>
            <a:r>
              <a:rPr lang="en-US" b="1">
                <a:solidFill>
                  <a:schemeClr val="tx1"/>
                </a:solidFill>
                <a:latin typeface="Objektiv Mk2"/>
              </a:rPr>
              <a:t>III</a:t>
            </a:r>
            <a:r>
              <a:rPr lang="ru-RU" b="1">
                <a:solidFill>
                  <a:schemeClr val="tx1"/>
                </a:solidFill>
                <a:latin typeface="Objektiv Mk2"/>
              </a:rPr>
              <a:t> УРОВЕНЬ КПО ККОКБ</a:t>
            </a:r>
            <a:endParaRPr/>
          </a:p>
        </p:txBody>
      </p:sp>
      <p:sp>
        <p:nvSpPr>
          <p:cNvPr id="732791241" name="Заголовок 1"/>
          <p:cNvSpPr>
            <a:spLocks noGrp="1"/>
          </p:cNvSpPr>
          <p:nvPr>
            <p:ph type="title"/>
          </p:nvPr>
        </p:nvSpPr>
        <p:spPr bwMode="auto">
          <a:xfrm>
            <a:off x="571471" y="0"/>
            <a:ext cx="7939116" cy="1285859"/>
          </a:xfrm>
        </p:spPr>
        <p:txBody>
          <a:bodyPr/>
          <a:lstStyle/>
          <a:p>
            <a:pPr algn="ctr">
              <a:defRPr/>
            </a:pPr>
            <a:r>
              <a:rPr lang="ru-RU" sz="1800">
                <a:solidFill>
                  <a:srgbClr val="002060"/>
                </a:solidFill>
                <a:latin typeface="Times New Roman"/>
                <a:cs typeface="Times New Roman"/>
              </a:rPr>
              <a:t>Алгоритм передачи преемственности медицинской помощи и клинической ответственности за пациента с подозрением на ЗНО глаза и орбиты.</a:t>
            </a:r>
            <a:br>
              <a:rPr lang="ru-RU" sz="2400">
                <a:solidFill>
                  <a:srgbClr val="002060"/>
                </a:solidFill>
                <a:latin typeface="Times New Roman"/>
                <a:cs typeface="Times New Roman"/>
              </a:rPr>
            </a:br>
            <a:br>
              <a:rPr lang="ru-RU"/>
            </a:br>
            <a:endParaRPr lang="ru-RU"/>
          </a:p>
        </p:txBody>
      </p:sp>
      <p:pic>
        <p:nvPicPr>
          <p:cNvPr id="1206301228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43833" y="5565755"/>
            <a:ext cx="1493619" cy="1292242"/>
          </a:xfrm>
          <a:prstGeom prst="rect">
            <a:avLst/>
          </a:prstGeom>
        </p:spPr>
      </p:pic>
      <p:sp>
        <p:nvSpPr>
          <p:cNvPr id="1482090891" name="Прямоугольник 4"/>
          <p:cNvSpPr/>
          <p:nvPr/>
        </p:nvSpPr>
        <p:spPr bwMode="auto">
          <a:xfrm>
            <a:off x="1643041" y="785793"/>
            <a:ext cx="5500725" cy="9286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Objektiv Mk2"/>
              </a:rPr>
              <a:t>МО </a:t>
            </a:r>
            <a:r>
              <a:rPr lang="en-US" b="1">
                <a:solidFill>
                  <a:schemeClr val="tx1"/>
                </a:solidFill>
                <a:latin typeface="Objektiv Mk2"/>
              </a:rPr>
              <a:t>I </a:t>
            </a:r>
            <a:r>
              <a:rPr lang="ru-RU" b="1">
                <a:solidFill>
                  <a:schemeClr val="tx1"/>
                </a:solidFill>
                <a:latin typeface="Objektiv Mk2"/>
              </a:rPr>
              <a:t>и </a:t>
            </a:r>
            <a:r>
              <a:rPr lang="en-US" b="1">
                <a:solidFill>
                  <a:schemeClr val="tx1"/>
                </a:solidFill>
                <a:latin typeface="Objektiv Mk2"/>
              </a:rPr>
              <a:t>II</a:t>
            </a:r>
            <a:r>
              <a:rPr lang="ru-RU" b="1">
                <a:solidFill>
                  <a:schemeClr val="tx1"/>
                </a:solidFill>
                <a:latin typeface="Objektiv Mk2"/>
              </a:rPr>
              <a:t> УРОВЕНЬ</a:t>
            </a:r>
            <a:endParaRPr/>
          </a:p>
          <a:p>
            <a:pPr algn="ctr">
              <a:defRPr/>
            </a:pPr>
            <a:r>
              <a:rPr lang="ru-RU" b="1">
                <a:solidFill>
                  <a:srgbClr val="FF0000"/>
                </a:solidFill>
                <a:latin typeface="Objektiv Mk2"/>
              </a:rPr>
              <a:t>«подозрение на ЗНО»</a:t>
            </a:r>
            <a:endParaRPr/>
          </a:p>
          <a:p>
            <a:pPr algn="ctr">
              <a:defRPr/>
            </a:pPr>
            <a:endParaRPr lang="ru-RU" b="1">
              <a:solidFill>
                <a:srgbClr val="FF0000"/>
              </a:solidFill>
              <a:latin typeface="Objektiv Mk2"/>
            </a:endParaRPr>
          </a:p>
        </p:txBody>
      </p:sp>
      <p:pic>
        <p:nvPicPr>
          <p:cNvPr id="1651785169" name="Picture 2" descr="https://spkrk.ru/wp-content/uploads/2022/03/20220225-%D0%BE%D1%84%D1%82%D0%B0%D0%BB%D1%8C%D0%BC-%D0%B1%D0%BE%D0%BB%D1%8C%D0%BD%D0%B8%D1%86%D0%B0.jpg"/>
          <p:cNvPicPr>
            <a:picLocks noChangeAspect="1" noChangeArrowheads="1"/>
          </p:cNvPicPr>
          <p:nvPr/>
        </p:nvPicPr>
        <p:blipFill>
          <a:blip r:embed="rId4"/>
          <a:srcRect l="0" t="-792" r="0" b="7920"/>
          <a:stretch/>
        </p:blipFill>
        <p:spPr bwMode="auto">
          <a:xfrm>
            <a:off x="2143107" y="3643313"/>
            <a:ext cx="2500329" cy="178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6958117" name="Стрелка вниз 10"/>
          <p:cNvSpPr/>
          <p:nvPr/>
        </p:nvSpPr>
        <p:spPr bwMode="auto">
          <a:xfrm>
            <a:off x="3643305" y="2571743"/>
            <a:ext cx="484632" cy="571503"/>
          </a:xfrm>
          <a:prstGeom prst="down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Objektiv Mk2"/>
            </a:endParaRPr>
          </a:p>
        </p:txBody>
      </p:sp>
      <p:sp>
        <p:nvSpPr>
          <p:cNvPr id="365827022" name="Овал 12"/>
          <p:cNvSpPr/>
          <p:nvPr/>
        </p:nvSpPr>
        <p:spPr bwMode="auto">
          <a:xfrm>
            <a:off x="1571603" y="1714487"/>
            <a:ext cx="4643469" cy="8572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Objektiv Mk2"/>
              </a:rPr>
              <a:t>3 дня</a:t>
            </a:r>
            <a:endParaRPr/>
          </a:p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Objektiv Mk2"/>
              </a:rPr>
              <a:t> Прямая запись, ТМК (КМС, РТС), </a:t>
            </a:r>
            <a:r>
              <a:rPr lang="en-US">
                <a:solidFill>
                  <a:schemeClr val="tx1"/>
                </a:solidFill>
                <a:latin typeface="Objektiv Mk2"/>
              </a:rPr>
              <a:t>VipNet</a:t>
            </a:r>
            <a:r>
              <a:rPr lang="ru-RU">
                <a:solidFill>
                  <a:schemeClr val="tx1"/>
                </a:solidFill>
                <a:latin typeface="Objektiv Mk2"/>
              </a:rPr>
              <a:t> </a:t>
            </a:r>
            <a:endParaRPr/>
          </a:p>
        </p:txBody>
      </p:sp>
      <p:sp>
        <p:nvSpPr>
          <p:cNvPr id="101202764" name="Стрелка вправо 13"/>
          <p:cNvSpPr/>
          <p:nvPr/>
        </p:nvSpPr>
        <p:spPr bwMode="auto">
          <a:xfrm>
            <a:off x="4572000" y="3571875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Objektiv Mk2"/>
            </a:endParaRPr>
          </a:p>
        </p:txBody>
      </p:sp>
      <p:sp>
        <p:nvSpPr>
          <p:cNvPr id="1218635021" name="Стрелка вправо 14"/>
          <p:cNvSpPr/>
          <p:nvPr/>
        </p:nvSpPr>
        <p:spPr bwMode="auto">
          <a:xfrm>
            <a:off x="4643437" y="4286255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Objektiv Mk2"/>
            </a:endParaRPr>
          </a:p>
        </p:txBody>
      </p:sp>
      <p:sp>
        <p:nvSpPr>
          <p:cNvPr id="1640955979" name="Стрелка вправо 15"/>
          <p:cNvSpPr/>
          <p:nvPr/>
        </p:nvSpPr>
        <p:spPr bwMode="auto">
          <a:xfrm>
            <a:off x="4572000" y="4929197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Objektiv Mk2"/>
            </a:endParaRPr>
          </a:p>
        </p:txBody>
      </p:sp>
      <p:sp>
        <p:nvSpPr>
          <p:cNvPr id="490531491" name="Овал 16"/>
          <p:cNvSpPr/>
          <p:nvPr/>
        </p:nvSpPr>
        <p:spPr bwMode="auto">
          <a:xfrm>
            <a:off x="5500693" y="3357561"/>
            <a:ext cx="2286015" cy="7858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7 дней госпитализация ККОКБ (КС,ООДП)</a:t>
            </a:r>
            <a:endParaRPr/>
          </a:p>
        </p:txBody>
      </p:sp>
      <p:sp>
        <p:nvSpPr>
          <p:cNvPr id="1336456330" name="Овал 17"/>
          <p:cNvSpPr/>
          <p:nvPr/>
        </p:nvSpPr>
        <p:spPr bwMode="auto">
          <a:xfrm>
            <a:off x="5572131" y="4143379"/>
            <a:ext cx="2286015" cy="7143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3 дня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ТМК с ФЦ РФ</a:t>
            </a:r>
            <a:endParaRPr/>
          </a:p>
        </p:txBody>
      </p:sp>
      <p:sp>
        <p:nvSpPr>
          <p:cNvPr id="343708332" name="Овал 18"/>
          <p:cNvSpPr/>
          <p:nvPr/>
        </p:nvSpPr>
        <p:spPr bwMode="auto">
          <a:xfrm>
            <a:off x="5572131" y="4857759"/>
            <a:ext cx="2428891" cy="78581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3 дня 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направление на лечение в ФЦ РФ</a:t>
            </a:r>
            <a:endParaRPr/>
          </a:p>
        </p:txBody>
      </p:sp>
      <p:sp>
        <p:nvSpPr>
          <p:cNvPr id="1094643300" name="Стрелка вверх 19"/>
          <p:cNvSpPr/>
          <p:nvPr/>
        </p:nvSpPr>
        <p:spPr bwMode="auto">
          <a:xfrm>
            <a:off x="6357949" y="1714487"/>
            <a:ext cx="484632" cy="1643073"/>
          </a:xfrm>
          <a:prstGeom prst="up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Objektiv Mk2"/>
            </a:endParaRPr>
          </a:p>
        </p:txBody>
      </p:sp>
      <p:sp>
        <p:nvSpPr>
          <p:cNvPr id="208062057" name="Скругленный прямоугольник 21"/>
          <p:cNvSpPr/>
          <p:nvPr/>
        </p:nvSpPr>
        <p:spPr bwMode="auto">
          <a:xfrm>
            <a:off x="2071669" y="5429263"/>
            <a:ext cx="3786213" cy="1428734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КОНТРОЛЬ !</a:t>
            </a:r>
            <a:endParaRPr lang="ru-RU" sz="14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неявка пациента </a:t>
            </a:r>
            <a:r>
              <a:rPr lang="ru-RU" sz="1400" b="1">
                <a:solidFill>
                  <a:srgbClr val="FF0000"/>
                </a:solidFill>
                <a:latin typeface="Times New Roman"/>
                <a:cs typeface="Times New Roman"/>
              </a:rPr>
              <a:t>«подозрение ЗНО»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на госпитализацию, консультацию</a:t>
            </a:r>
            <a:endParaRPr/>
          </a:p>
          <a:p>
            <a:pPr algn="ctr"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Уведомление по </a:t>
            </a:r>
            <a:r>
              <a:rPr lang="en-US" sz="1400">
                <a:solidFill>
                  <a:schemeClr val="tx1"/>
                </a:solidFill>
                <a:latin typeface="Times New Roman"/>
                <a:cs typeface="Times New Roman"/>
              </a:rPr>
              <a:t>VipNet</a:t>
            </a: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 МО </a:t>
            </a:r>
            <a:r>
              <a:rPr lang="en-US" sz="1400">
                <a:solidFill>
                  <a:schemeClr val="tx1"/>
                </a:solidFill>
                <a:latin typeface="Times New Roman"/>
                <a:cs typeface="Times New Roman"/>
              </a:rPr>
              <a:t> I</a:t>
            </a: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 и </a:t>
            </a:r>
            <a:r>
              <a:rPr lang="en-US" sz="1400">
                <a:solidFill>
                  <a:schemeClr val="tx1"/>
                </a:solidFill>
                <a:latin typeface="Times New Roman"/>
                <a:cs typeface="Times New Roman"/>
              </a:rPr>
              <a:t>II</a:t>
            </a: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 уровня</a:t>
            </a:r>
            <a:endParaRPr lang="ru-RU" sz="140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ru-RU" sz="140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1396557" name="Стрелка вправо 22"/>
          <p:cNvSpPr/>
          <p:nvPr/>
        </p:nvSpPr>
        <p:spPr bwMode="auto">
          <a:xfrm>
            <a:off x="7143768" y="1000107"/>
            <a:ext cx="571503" cy="484632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Objektiv Mk2"/>
            </a:endParaRPr>
          </a:p>
        </p:txBody>
      </p:sp>
      <p:sp>
        <p:nvSpPr>
          <p:cNvPr id="71747692" name="Овал 23"/>
          <p:cNvSpPr/>
          <p:nvPr/>
        </p:nvSpPr>
        <p:spPr bwMode="auto">
          <a:xfrm>
            <a:off x="7715271" y="642917"/>
            <a:ext cx="1428727" cy="12144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Онколог</a:t>
            </a:r>
            <a:endParaRPr/>
          </a:p>
          <a:p>
            <a:pPr algn="ctr">
              <a:defRPr/>
            </a:pPr>
            <a:r>
              <a:rPr lang="ru-RU" sz="1200">
                <a:solidFill>
                  <a:schemeClr val="tx1"/>
                </a:solidFill>
                <a:latin typeface="Times New Roman"/>
                <a:cs typeface="Times New Roman"/>
              </a:rPr>
              <a:t>диагноз гистологии  </a:t>
            </a:r>
            <a:r>
              <a:rPr lang="ru-RU" sz="1400">
                <a:solidFill>
                  <a:srgbClr val="FF0000"/>
                </a:solidFill>
                <a:latin typeface="Times New Roman"/>
                <a:cs typeface="Times New Roman"/>
              </a:rPr>
              <a:t>С</a:t>
            </a:r>
            <a:endParaRPr/>
          </a:p>
        </p:txBody>
      </p:sp>
      <p:sp>
        <p:nvSpPr>
          <p:cNvPr id="2132125527" name="Скругленный прямоугольник 20"/>
          <p:cNvSpPr/>
          <p:nvPr/>
        </p:nvSpPr>
        <p:spPr bwMode="auto">
          <a:xfrm>
            <a:off x="7286643" y="2143116"/>
            <a:ext cx="1857355" cy="914400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3 дня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Ф090/у</a:t>
            </a:r>
            <a:endParaRPr/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Онкомониторинг</a:t>
            </a:r>
            <a:endParaRPr lang="ru-RU" sz="1400" b="1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КГБУЗ КККОД</a:t>
            </a:r>
            <a:endParaRPr lang="ru-RU" sz="1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824642157" name="Стрелка углом вверх 24"/>
          <p:cNvSpPr/>
          <p:nvPr/>
        </p:nvSpPr>
        <p:spPr bwMode="auto">
          <a:xfrm>
            <a:off x="7715271" y="3071809"/>
            <a:ext cx="850392" cy="73152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Objektiv Mk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319636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/>
              <a:t>КМП№1</a:t>
            </a:r>
            <a:endParaRPr/>
          </a:p>
        </p:txBody>
      </p:sp>
      <p:sp>
        <p:nvSpPr>
          <p:cNvPr id="112560651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02784733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99256" y="1246742"/>
            <a:ext cx="5878040" cy="5456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713746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1964656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10980984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187623" y="1450202"/>
            <a:ext cx="3635107" cy="4675961"/>
          </a:xfrm>
          <a:prstGeom prst="rect">
            <a:avLst/>
          </a:prstGeom>
        </p:spPr>
      </p:pic>
      <p:pic>
        <p:nvPicPr>
          <p:cNvPr id="96302667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822731" y="1417638"/>
            <a:ext cx="4018806" cy="470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576434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sz="2800"/>
              <a:t>КМБ№3</a:t>
            </a:r>
            <a:endParaRPr sz="2800"/>
          </a:p>
        </p:txBody>
      </p:sp>
      <p:sp>
        <p:nvSpPr>
          <p:cNvPr id="131740763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221709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0" y="1192770"/>
            <a:ext cx="3907218" cy="5448986"/>
          </a:xfrm>
          <a:prstGeom prst="rect">
            <a:avLst/>
          </a:prstGeom>
        </p:spPr>
      </p:pic>
      <p:pic>
        <p:nvPicPr>
          <p:cNvPr id="51881029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571999" y="1553175"/>
            <a:ext cx="3854601" cy="4848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569627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401483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7560035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5743" y="1141283"/>
            <a:ext cx="3574310" cy="4984880"/>
          </a:xfrm>
          <a:prstGeom prst="rect">
            <a:avLst/>
          </a:prstGeom>
        </p:spPr>
      </p:pic>
      <p:pic>
        <p:nvPicPr>
          <p:cNvPr id="206656025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231351" y="1175411"/>
            <a:ext cx="4455448" cy="4840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950672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43460930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 b="1">
                <a:latin typeface="Times New Roman"/>
                <a:ea typeface="Times New Roman"/>
                <a:cs typeface="Times New Roman"/>
              </a:rPr>
              <a:t>Приказ Министерства здравоохранения Красноярского края от 06.03.2024 №413-орг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634871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52103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21859662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58231" y="1235675"/>
            <a:ext cx="4069160" cy="483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937946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4372908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07330952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750202" y="1643061"/>
            <a:ext cx="2936595" cy="3571875"/>
          </a:xfrm>
          <a:prstGeom prst="rect">
            <a:avLst/>
          </a:prstGeom>
        </p:spPr>
      </p:pic>
      <p:pic>
        <p:nvPicPr>
          <p:cNvPr id="5725541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84391" y="1287162"/>
            <a:ext cx="4092296" cy="4838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153962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/>
              <a:t>Внимание!</a:t>
            </a:r>
            <a:endParaRPr/>
          </a:p>
        </p:txBody>
      </p:sp>
      <p:sp>
        <p:nvSpPr>
          <p:cNvPr id="48057818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Все заявки по ТМК будут рассмотрены в ближайшее время.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Все пациенты по показаниям будут приглашены и прооперированы.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156767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Спасибо за внимание!</a:t>
            </a:r>
            <a:endParaRPr/>
          </a:p>
        </p:txBody>
      </p:sp>
      <p:sp>
        <p:nvSpPr>
          <p:cNvPr id="101035337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69154470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77976" y="1417638"/>
            <a:ext cx="7492835" cy="421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131608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l">
              <a:defRPr/>
            </a:pPr>
            <a:r>
              <a:rPr/>
              <a:t>Из приказа:</a:t>
            </a:r>
            <a:endParaRPr/>
          </a:p>
        </p:txBody>
      </p:sp>
      <p:sp>
        <p:nvSpPr>
          <p:cNvPr id="35225795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sz="2400">
                <a:latin typeface="Times New Roman"/>
                <a:ea typeface="Times New Roman"/>
                <a:cs typeface="Times New Roman"/>
              </a:rPr>
              <a:t>Проведение рассмотрения в дистанционном режиме с использованием модуля “Телемедицинская консультация”направляемых из краевых государственных учреждений здравоохранения медицинских документов пациентов с</a:t>
            </a:r>
            <a:r>
              <a:rPr sz="2400" b="1">
                <a:latin typeface="Times New Roman"/>
                <a:ea typeface="Times New Roman"/>
                <a:cs typeface="Times New Roman"/>
              </a:rPr>
              <a:t> КАТАРАКТОЙ</a:t>
            </a:r>
            <a:endParaRPr sz="2400" b="1">
              <a:latin typeface="Times New Roman"/>
              <a:cs typeface="Times New Roman"/>
            </a:endParaRPr>
          </a:p>
          <a:p>
            <a:pPr>
              <a:defRPr/>
            </a:pPr>
            <a:r>
              <a:rPr sz="2400" b="0">
                <a:latin typeface="Times New Roman"/>
                <a:ea typeface="Times New Roman"/>
                <a:cs typeface="Times New Roman"/>
              </a:rPr>
              <a:t>для решения вопроса об оперативном лечении в ККОКБ,с приложением заполненного чек-листа обследования пациента по поводу возрастной и осложненной катаракты</a:t>
            </a:r>
            <a:endParaRPr sz="2400" b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328478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313170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Использование модуля “Телемедицинская консультация” системы qMS и Региональной телемедицинской системы (РТС)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8333115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l">
              <a:defRPr/>
            </a:pPr>
            <a:br>
              <a:rPr/>
            </a:br>
            <a:br>
              <a:rPr/>
            </a:br>
            <a:br>
              <a:rPr/>
            </a:br>
            <a:br>
              <a:rPr/>
            </a:br>
            <a:r>
              <a:rPr/>
              <a:t>Видеоинструкции по  оформлению ТМК и просмотр результатов на официальном сайте ККОКБ</a:t>
            </a:r>
            <a:endParaRPr/>
          </a:p>
        </p:txBody>
      </p:sp>
      <p:sp>
        <p:nvSpPr>
          <p:cNvPr id="67610207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 lang="en-US" sz="32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lang="en-US" sz="32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lang="en-US" sz="32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r>
              <a:rPr lang="en-US" sz="32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https://ocularc.ru</a:t>
            </a:r>
            <a:endParaRPr lang="en-US" sz="32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8321509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endParaRPr/>
          </a:p>
        </p:txBody>
      </p:sp>
      <p:sp>
        <p:nvSpPr>
          <p:cNvPr id="3514660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30063760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9526" y="216264"/>
            <a:ext cx="2965601" cy="6425469"/>
          </a:xfrm>
          <a:prstGeom prst="rect">
            <a:avLst/>
          </a:prstGeom>
        </p:spPr>
      </p:pic>
      <p:pic>
        <p:nvPicPr>
          <p:cNvPr id="1447768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542076" y="274638"/>
            <a:ext cx="2938659" cy="6367096"/>
          </a:xfrm>
          <a:prstGeom prst="rect">
            <a:avLst/>
          </a:prstGeom>
        </p:spPr>
      </p:pic>
      <p:pic>
        <p:nvPicPr>
          <p:cNvPr id="214711753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5535675" y="274638"/>
            <a:ext cx="2974182" cy="6444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1298903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l">
              <a:defRPr/>
            </a:pPr>
            <a:r>
              <a:rPr/>
              <a:t>ТМК в системе qMS</a:t>
            </a:r>
            <a:br>
              <a:rPr/>
            </a:br>
            <a:r>
              <a:rPr/>
              <a:t>июль-сентябрь</a:t>
            </a:r>
            <a:endParaRPr/>
          </a:p>
        </p:txBody>
      </p:sp>
      <p:sp>
        <p:nvSpPr>
          <p:cNvPr id="107380587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58400452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350945" y="-965"/>
            <a:ext cx="10614797" cy="8372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866709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6946495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61686695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290878" y="-68648"/>
            <a:ext cx="10363091" cy="9086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573113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0320250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61620549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3021" y="197364"/>
            <a:ext cx="9577534" cy="9084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or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assic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Standard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默认设计模板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Arial"/>
        <a:cs typeface="Arial"/>
      </a:majorFont>
      <a:minorFont>
        <a:latin typeface="宋体"/>
        <a:ea typeface="Arial"/>
        <a:cs typeface="Arial"/>
      </a:minorFont>
    </a:fontScheme>
    <a:fmtScheme name="Default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AAAAAA"/>
        </a:accent3>
        <a:accent4>
          <a:srgbClr val="DCDCDC"/>
        </a:accent4>
        <a:accent5>
          <a:srgbClr val="DBF1FA"/>
        </a:accent5>
        <a:accent6>
          <a:srgbClr val="4B9DC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ONLYOFFICE/8.1.1.27</Application>
  <DocSecurity>0</DocSecurity>
  <PresentationFormat/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wp</dc:creator>
  <cp:keywords/>
  <dc:description/>
  <dc:identifier/>
  <dc:language/>
  <cp:lastModifiedBy/>
  <cp:revision>2</cp:revision>
  <dcterms:created xsi:type="dcterms:W3CDTF">2018-05-25T11:28:00Z</dcterms:created>
  <dcterms:modified xsi:type="dcterms:W3CDTF">2024-10-10T01:55:48Z</dcterms:modified>
  <cp:category/>
  <cp:contentStatus/>
  <cp:version/>
</cp:coreProperties>
</file>